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6"/>
  </p:notesMasterIdLst>
  <p:handoutMasterIdLst>
    <p:handoutMasterId r:id="rId8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40" r:id="rId85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2034" autoAdjust="0"/>
    <p:restoredTop sz="94451" autoAdjust="0"/>
  </p:normalViewPr>
  <p:slideViewPr>
    <p:cSldViewPr>
      <p:cViewPr>
        <p:scale>
          <a:sx n="80" d="100"/>
          <a:sy n="80" d="100"/>
        </p:scale>
        <p:origin x="-624" y="-4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7488"/>
    </p:cViewPr>
  </p:sorterViewPr>
  <p:notesViewPr>
    <p:cSldViewPr>
      <p:cViewPr varScale="1">
        <p:scale>
          <a:sx n="84" d="100"/>
          <a:sy n="84" d="100"/>
        </p:scale>
        <p:origin x="-3162" y="-78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11/28/2013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11/28/2013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46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choolacademy.telerik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VGA_connector" TargetMode="External"/><Relationship Id="rId2" Type="http://schemas.openxmlformats.org/officeDocument/2006/relationships/hyperlink" Target="http://en.wikipedia.org/wiki/Multi-monito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url?q=http://en.wikipedia.org/wiki/Transmission_Control_Protocol&amp;usd=2&amp;usg=ALhdy29FFyJu2FaOkTHAUpZeNmkEu0Yi6w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6" Type="http://schemas.openxmlformats.org/officeDocument/2006/relationships/image" Target="../media/image3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Kernel_(computer_science)" TargetMode="External"/><Relationship Id="rId2" Type="http://schemas.openxmlformats.org/officeDocument/2006/relationships/hyperlink" Target="http://en.wikipedia.org/wiki/Shell_(computing)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url?q=http://www.extremeprogramming.org/rules.html&amp;usd=2&amp;usg=ALhdy28KhOmxm2mhDTaktc9KED7NzixkhQ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0.png"/><Relationship Id="rId3" Type="http://schemas.microsoft.com/office/2007/relationships/hdphoto" Target="../media/hdphoto3.wdp"/><Relationship Id="rId7" Type="http://schemas.openxmlformats.org/officeDocument/2006/relationships/image" Target="../media/image35.jpeg"/><Relationship Id="rId12" Type="http://schemas.openxmlformats.org/officeDocument/2006/relationships/image" Target="../media/image39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11" Type="http://schemas.openxmlformats.org/officeDocument/2006/relationships/image" Target="../media/image38.jpeg"/><Relationship Id="rId5" Type="http://schemas.microsoft.com/office/2007/relationships/hdphoto" Target="../media/hdphoto4.wdp"/><Relationship Id="rId10" Type="http://schemas.openxmlformats.org/officeDocument/2006/relationships/image" Target="../media/image37.jpeg"/><Relationship Id="rId4" Type="http://schemas.openxmlformats.org/officeDocument/2006/relationships/image" Target="../media/image33.jpeg"/><Relationship Id="rId9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Data_compress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url?q=http://en.wikipedia.org/wiki/Google_Docs&amp;usd=2&amp;usg=ALhdy29z6X8WFkqsnbd6CMBOPv4BF_-95Q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microsoft.com/office/2007/relationships/hdphoto" Target="../media/hdphoto6.wdp"/><Relationship Id="rId4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Anaglyph_3D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url?q=http://en.wikipedia.org/wiki/MongoDB&amp;usd=2&amp;usg=ALhdy2804Fycj4cII6uMvoZnbsoYCSYfmQ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nformation_systems#Components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url?q=http://en.wikipedia.org/wiki/Video_card&amp;usd=2&amp;usg=ALhdy28yYV7RRCOruoQE9RMmlsEdCamm8w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url?q=http://en.wikipedia.org/wiki/RSA_(algorithm)&amp;usd=2&amp;usg=ALhdy2_dVSSRYXstTDRZa-5fCNv3rZs9Jg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url?q=http://en.wikipedia.org/wiki/Attention_span&amp;usd=2&amp;usg=ALhdy28sx7dBxEBdZiakAI_SDyoKyr6f8Q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List_of_codecs" TargetMode="External"/><Relationship Id="rId2" Type="http://schemas.openxmlformats.org/officeDocument/2006/relationships/hyperlink" Target="http://en.wikipedia.org/wiki/WAV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url?q=http://bg.wikipedia.org/wiki/User_Datagram_Protocol&amp;usd=2&amp;usg=ALhdy2-_YOfZ0pNb9bDA8novRmjz-bvaJA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url?q=http://en.wikipedia.org/wiki/Simple_Mail_Transfer_Protocol&amp;usd=2&amp;usg=ALhdy28i0piNvJQNz39T7XE3c5QyoV8Ueg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url?q=http://en.wikipedia.org/wiki/Email&amp;usd=2&amp;usg=ALhdy2_CTXi3Ip6-NVAq77Ww1GYvhKIytg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Web_browser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microsoft.com/office/2007/relationships/hdphoto" Target="../media/hdphoto7.wdp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lesscss.org/" TargetMode="External"/><Relationship Id="rId2" Type="http://schemas.openxmlformats.org/officeDocument/2006/relationships/hyperlink" Target="http://en.wikipedia.org/wiki/LESS_(stylesheet_language)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Bash_(Unix_shell)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url?q=http://en.wikipedia.org/wiki/Software_release_life_cycle&amp;usd=2&amp;usg=ALhdy28OYk-uLAcS63z3VrFkGKNS_BsVe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700" y="3317080"/>
            <a:ext cx="8153400" cy="569120"/>
          </a:xfrm>
        </p:spPr>
        <p:txBody>
          <a:bodyPr/>
          <a:lstStyle/>
          <a:p>
            <a:r>
              <a:rPr lang="bg-BG" dirty="0" smtClean="0"/>
              <a:t>Тест за подготовка за ИТ </a:t>
            </a:r>
            <a:r>
              <a:rPr lang="bg-BG" smtClean="0"/>
              <a:t>олимпиадата (НОИТ)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8600" y="5224047"/>
            <a:ext cx="3581400" cy="954107"/>
          </a:xfrm>
        </p:spPr>
        <p:txBody>
          <a:bodyPr/>
          <a:lstStyle/>
          <a:p>
            <a:r>
              <a:rPr lang="en-US" dirty="0" smtClean="0"/>
              <a:t>William Shakespeare</a:t>
            </a:r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12192"/>
            <a:ext cx="4686300" cy="1707152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357199" y="1026101"/>
            <a:ext cx="480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http://schoolacademy.telerik.com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9075" y="5757446"/>
            <a:ext cx="2550763" cy="369332"/>
          </a:xfrm>
        </p:spPr>
        <p:txBody>
          <a:bodyPr/>
          <a:lstStyle/>
          <a:p>
            <a:r>
              <a:rPr lang="bg-BG" dirty="0" smtClean="0"/>
              <a:t>Телерик групов проект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2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86600" cy="914400"/>
          </a:xfrm>
        </p:spPr>
        <p:txBody>
          <a:bodyPr/>
          <a:lstStyle/>
          <a:p>
            <a:r>
              <a:rPr lang="bg-BG" sz="3800" dirty="0"/>
              <a:t>Работа с компютърни </a:t>
            </a:r>
            <a:r>
              <a:rPr lang="bg-BG" sz="3800" dirty="0" smtClean="0"/>
              <a:t>програми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Правила за работа с компютърни системи и </a:t>
            </a:r>
            <a:r>
              <a:rPr lang="bg-BG" dirty="0" smtClean="0"/>
              <a:t>програми</a:t>
            </a:r>
          </a:p>
          <a:p>
            <a:pPr lvl="2"/>
            <a:r>
              <a:rPr lang="bg-BG" dirty="0" smtClean="0"/>
              <a:t>Пускане </a:t>
            </a:r>
            <a:r>
              <a:rPr lang="bg-BG" dirty="0"/>
              <a:t>и </a:t>
            </a:r>
            <a:r>
              <a:rPr lang="bg-BG" dirty="0" smtClean="0"/>
              <a:t>спиране</a:t>
            </a:r>
          </a:p>
          <a:p>
            <a:pPr lvl="2"/>
            <a:r>
              <a:rPr lang="bg-BG" dirty="0" smtClean="0"/>
              <a:t>Диагностика</a:t>
            </a:r>
          </a:p>
          <a:p>
            <a:pPr lvl="2"/>
            <a:r>
              <a:rPr lang="bg-BG" dirty="0" smtClean="0"/>
              <a:t>Откриване </a:t>
            </a:r>
            <a:r>
              <a:rPr lang="bg-BG" dirty="0"/>
              <a:t>на </a:t>
            </a:r>
            <a:r>
              <a:rPr lang="bg-BG" dirty="0" smtClean="0"/>
              <a:t>проблеми</a:t>
            </a:r>
          </a:p>
          <a:p>
            <a:pPr lvl="2"/>
            <a:r>
              <a:rPr lang="bg-BG" dirty="0" smtClean="0"/>
              <a:t>Поддържане</a:t>
            </a:r>
          </a:p>
          <a:p>
            <a:pPr lvl="2"/>
            <a:r>
              <a:rPr lang="bg-BG" dirty="0" smtClean="0"/>
              <a:t>Тестване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26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sz="2900" dirty="0" smtClean="0"/>
              <a:t>Ако свържете </a:t>
            </a:r>
            <a:r>
              <a:rPr lang="en-US" sz="2900" dirty="0" smtClean="0"/>
              <a:t>full HD</a:t>
            </a:r>
            <a:r>
              <a:rPr lang="bg-BG" sz="2900" dirty="0" smtClean="0"/>
              <a:t> монитор с лаптоп чиято видео карта потдържа </a:t>
            </a:r>
            <a:r>
              <a:rPr lang="en-US" sz="2900" dirty="0" smtClean="0"/>
              <a:t>HD</a:t>
            </a:r>
            <a:r>
              <a:rPr lang="bg-BG" sz="2900" dirty="0" smtClean="0"/>
              <a:t> качество посредство </a:t>
            </a:r>
            <a:r>
              <a:rPr lang="en-US" sz="2900" dirty="0" smtClean="0"/>
              <a:t>VGA </a:t>
            </a:r>
            <a:r>
              <a:rPr lang="bg-BG" sz="2900" dirty="0" smtClean="0"/>
              <a:t>кабел, и резолюцията на лаптопа е 1366:768, каква ще бъде резолюцията на монитора ако екстенднете екраните</a:t>
            </a:r>
            <a:endParaRPr lang="en-US" sz="29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900" b="0" dirty="0" smtClean="0"/>
              <a:t>Ще продължи да е с </a:t>
            </a:r>
            <a:r>
              <a:rPr lang="en-US" sz="2900" b="0" dirty="0" smtClean="0"/>
              <a:t>HD </a:t>
            </a:r>
            <a:r>
              <a:rPr lang="bg-BG" sz="2900" b="0" dirty="0" smtClean="0"/>
              <a:t>резолюция</a:t>
            </a:r>
            <a:endParaRPr lang="en-US" sz="2900" b="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900" b="0" dirty="0" smtClean="0"/>
              <a:t>Не може да свържете лаптоп и монитор чрез </a:t>
            </a:r>
            <a:r>
              <a:rPr lang="en-US" sz="2900" b="0" dirty="0" smtClean="0"/>
              <a:t>VGA </a:t>
            </a:r>
            <a:r>
              <a:rPr lang="bg-BG" sz="2900" b="0" dirty="0" smtClean="0"/>
              <a:t>кабел</a:t>
            </a:r>
            <a:endParaRPr lang="en-US" sz="2900" b="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900" b="0" dirty="0" smtClean="0"/>
              <a:t>Ще е с </a:t>
            </a:r>
            <a:r>
              <a:rPr lang="en-US" sz="2900" b="0" dirty="0" smtClean="0"/>
              <a:t>HD ready </a:t>
            </a:r>
            <a:r>
              <a:rPr lang="bg-BG" sz="2900" b="0" dirty="0" smtClean="0"/>
              <a:t>резолюция</a:t>
            </a:r>
            <a:r>
              <a:rPr lang="ru-RU" sz="2900" b="0" dirty="0" smtClean="0"/>
              <a:t>?</a:t>
            </a:r>
            <a:endParaRPr lang="en-US" sz="2900" b="0" dirty="0"/>
          </a:p>
          <a:p>
            <a:pPr marL="871538" lvl="1" indent="-514350">
              <a:buFont typeface="+mj-lt"/>
              <a:buAutoNum type="alphaLcParenR"/>
            </a:pPr>
            <a:r>
              <a:rPr lang="bg-BG" sz="2900" b="0" dirty="0" smtClean="0"/>
              <a:t>И двата екрана ще са със </a:t>
            </a:r>
            <a:r>
              <a:rPr lang="en-US" sz="2900" b="0" dirty="0" smtClean="0"/>
              <a:t>HD </a:t>
            </a:r>
            <a:r>
              <a:rPr lang="bg-BG" sz="2900" b="0" dirty="0" smtClean="0"/>
              <a:t>резолюция</a:t>
            </a:r>
            <a:endParaRPr lang="en-US" sz="2900" b="0" dirty="0" smtClean="0"/>
          </a:p>
          <a:p>
            <a:pPr marL="357188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15636" y="3352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8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en.wikipedia.org/wiki/Multi-monitor</a:t>
            </a:r>
            <a:endParaRPr lang="en-US" sz="2800" dirty="0" smtClean="0"/>
          </a:p>
          <a:p>
            <a:pPr lvl="1"/>
            <a:r>
              <a:rPr lang="en-US" sz="2800" dirty="0" smtClean="0">
                <a:hlinkClick r:id="rId3"/>
              </a:rPr>
              <a:t>http</a:t>
            </a:r>
            <a:r>
              <a:rPr lang="en-US" sz="2800" dirty="0">
                <a:hlinkClick r:id="rId3"/>
              </a:rPr>
              <a:t>://en.wikipedia.org/wiki/VGA_connector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00" y="76200"/>
            <a:ext cx="7162800" cy="914400"/>
          </a:xfrm>
        </p:spPr>
        <p:txBody>
          <a:bodyPr/>
          <a:lstStyle/>
          <a:p>
            <a:r>
              <a:rPr lang="bg-BG" sz="3600" dirty="0"/>
              <a:t>Пренос на </a:t>
            </a:r>
            <a:r>
              <a:rPr lang="bg-BG" sz="3600" dirty="0" smtClean="0"/>
              <a:t>данни. Бройни системи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Средства на ИТ за пренос на данни (различни подходи и методи, физически среди и канали за пренос, предимства и недостатъци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единици за измерване на </a:t>
            </a:r>
            <a:r>
              <a:rPr lang="bg-BG" dirty="0" smtClean="0"/>
              <a:t>информация</a:t>
            </a:r>
          </a:p>
          <a:p>
            <a:pPr lvl="1"/>
            <a:r>
              <a:rPr lang="bg-BG" dirty="0" smtClean="0"/>
              <a:t>Основи </a:t>
            </a:r>
            <a:r>
              <a:rPr lang="bg-BG" dirty="0"/>
              <a:t>на двоичните </a:t>
            </a:r>
            <a:r>
              <a:rPr lang="bg-BG" dirty="0" smtClean="0"/>
              <a:t>пресмятания</a:t>
            </a:r>
          </a:p>
          <a:p>
            <a:pPr lvl="1"/>
            <a:r>
              <a:rPr lang="bg-BG" dirty="0" smtClean="0"/>
              <a:t>Изчисления </a:t>
            </a:r>
            <a:r>
              <a:rPr lang="bg-BG" dirty="0"/>
              <a:t>в различни бройни </a:t>
            </a:r>
            <a:r>
              <a:rPr lang="bg-BG" dirty="0" smtClean="0"/>
              <a:t>системи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18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Кой от следните е протокол за комуникация</a:t>
            </a:r>
            <a:r>
              <a:rPr lang="en-US" dirty="0" smtClean="0"/>
              <a:t>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TCP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OpenG</a:t>
            </a:r>
            <a:r>
              <a:rPr lang="en-US" b="0" dirty="0"/>
              <a:t>L</a:t>
            </a:r>
            <a:endParaRPr lang="en-US" b="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ISO/IEC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SQL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15645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13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791200"/>
          </a:xfrm>
        </p:spPr>
        <p:txBody>
          <a:bodyPr/>
          <a:lstStyle/>
          <a:p>
            <a:r>
              <a:rPr lang="ru-RU" b="0" dirty="0" smtClean="0">
                <a:effectLst/>
              </a:rPr>
              <a:t> </a:t>
            </a:r>
            <a:r>
              <a:rPr lang="ru-RU" b="0" dirty="0">
                <a:effectLst/>
              </a:rPr>
              <a:t>ТСР </a:t>
            </a:r>
            <a:r>
              <a:rPr lang="ru-RU" b="0" dirty="0" smtClean="0">
                <a:effectLst/>
              </a:rPr>
              <a:t>е </a:t>
            </a:r>
            <a:r>
              <a:rPr lang="ru-RU" b="0" dirty="0">
                <a:effectLst/>
              </a:rPr>
              <a:t>мрежов протокол за управление на обмена на информация, един от основните, използвани от Интернет. Използвайки TCP, приложенията в мрежата могат да създават връзки </a:t>
            </a:r>
            <a:r>
              <a:rPr lang="ru-RU" b="0" dirty="0" smtClean="0">
                <a:effectLst/>
              </a:rPr>
              <a:t>едно </a:t>
            </a:r>
            <a:r>
              <a:rPr lang="ru-RU" b="0" dirty="0">
                <a:effectLst/>
              </a:rPr>
              <a:t>с друго и чрез тях да обменят данни в пакети. </a:t>
            </a:r>
            <a:endParaRPr lang="en-US" dirty="0" smtClean="0"/>
          </a:p>
          <a:p>
            <a:r>
              <a:rPr lang="bg-BG" dirty="0" smtClean="0"/>
              <a:t>Информация:</a:t>
            </a:r>
          </a:p>
          <a:p>
            <a:pPr lvl="1"/>
            <a:r>
              <a:rPr lang="en-US" sz="2800" dirty="0" smtClean="0">
                <a:effectLst/>
                <a:hlinkClick r:id="rId2"/>
              </a:rPr>
              <a:t>http</a:t>
            </a:r>
            <a:r>
              <a:rPr lang="en-US" sz="2800" dirty="0">
                <a:effectLst/>
                <a:hlinkClick r:id="rId2"/>
              </a:rPr>
              <a:t>://en.wikipedia.org/wiki/Transmission_Control_Protocol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6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2741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Операционни системи – понятия, основни функции и задачи, видове. Потребителски интерфейс – понятия, видове. Графичен интерфейс – понятия, основни обекти, основни операции, организация, настройки. Файл – понятия, характеристики. Файлова система – понятия, видове, логическа и физическа организация, основни обекти и действия с тях. Потребители, процеси, многозадачност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481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38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>
                <a:effectLst/>
              </a:rPr>
              <a:t>Коя функция на Операционните Системи НЕ принадлежи на ядрото на ОС</a:t>
            </a:r>
            <a:r>
              <a:rPr lang="ru-RU" dirty="0" smtClean="0">
                <a:effectLst/>
              </a:rPr>
              <a:t>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b="0" dirty="0" smtClean="0">
                <a:effectLst/>
              </a:rPr>
              <a:t>Заделяне </a:t>
            </a:r>
            <a:r>
              <a:rPr lang="ru-RU" b="0" dirty="0">
                <a:effectLst/>
              </a:rPr>
              <a:t>и управление на паметта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b="0" dirty="0">
                <a:effectLst/>
              </a:rPr>
              <a:t>Управление и разпределение на ресурсите (Scheduling</a:t>
            </a:r>
            <a:r>
              <a:rPr lang="ru-RU" b="0" dirty="0" smtClean="0">
                <a:effectLst/>
              </a:rPr>
              <a:t>)</a:t>
            </a:r>
            <a:endParaRPr lang="en-US" b="0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ru-RU" b="0" dirty="0">
                <a:effectLst/>
              </a:rPr>
              <a:t>Управление на Графичния Потребителски </a:t>
            </a:r>
            <a:r>
              <a:rPr lang="ru-RU" b="0" dirty="0" smtClean="0">
                <a:effectLst/>
              </a:rPr>
              <a:t>Интерфейс</a:t>
            </a:r>
            <a:endParaRPr lang="en-US" b="0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b="0" dirty="0">
                <a:effectLst/>
              </a:rPr>
              <a:t>Комуникация с </a:t>
            </a:r>
            <a:r>
              <a:rPr lang="bg-BG" b="0" dirty="0" smtClean="0">
                <a:effectLst/>
              </a:rPr>
              <a:t>драйверите</a:t>
            </a:r>
            <a:endParaRPr lang="en-US" b="0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ru-RU" b="0" dirty="0">
                <a:effectLst/>
              </a:rPr>
              <a:t>Управление на прекъсванията към процесора</a:t>
            </a:r>
            <a:r>
              <a:rPr lang="ru-RU" dirty="0"/>
              <a:t/>
            </a:r>
            <a:br>
              <a:rPr lang="ru-RU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8000" y="3810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6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791200"/>
          </a:xfrm>
        </p:spPr>
        <p:txBody>
          <a:bodyPr/>
          <a:lstStyle/>
          <a:p>
            <a:r>
              <a:rPr lang="ru-RU" sz="2800" b="0" dirty="0">
                <a:effectLst/>
              </a:rPr>
              <a:t>Шелът (от англ: shell - обвивка) на Операционната Система предоставя достъп до услугите на ядрото на ОС. Графичният Потребителски Интерфейс и Командният интерпретатор са част от шела на ОС</a:t>
            </a:r>
            <a:r>
              <a:rPr lang="en-US" sz="2800" b="0" dirty="0" smtClean="0">
                <a:effectLst/>
              </a:rPr>
              <a:t>.</a:t>
            </a:r>
          </a:p>
          <a:p>
            <a:r>
              <a:rPr lang="ru-RU" sz="2800" b="0" dirty="0">
                <a:effectLst/>
              </a:rPr>
              <a:t>Някои от главните задачи на ядрото са: управление на паметта, управление на ресурсите и управление на системните прекъсвания</a:t>
            </a:r>
            <a:r>
              <a:rPr lang="ru-RU" dirty="0"/>
              <a:t/>
            </a:r>
            <a:br>
              <a:rPr lang="ru-RU" dirty="0"/>
            </a:br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b="0" dirty="0" smtClean="0">
                <a:effectLst/>
                <a:hlinkClick r:id="rId2"/>
              </a:rPr>
              <a:t>http</a:t>
            </a:r>
            <a:r>
              <a:rPr lang="en-US" sz="2800" b="0" dirty="0">
                <a:effectLst/>
                <a:hlinkClick r:id="rId2"/>
              </a:rPr>
              <a:t>://en.wikipedia.org/wiki/Shell_(computing</a:t>
            </a:r>
            <a:r>
              <a:rPr lang="en-US" sz="2800" b="0" dirty="0" smtClean="0">
                <a:effectLst/>
                <a:hlinkClick r:id="rId2"/>
              </a:rPr>
              <a:t>)</a:t>
            </a:r>
            <a:endParaRPr lang="en-US" sz="2800" b="0" dirty="0" smtClean="0">
              <a:effectLst/>
            </a:endParaRPr>
          </a:p>
          <a:p>
            <a:pPr lvl="1"/>
            <a:r>
              <a:rPr lang="en-US" sz="2800" b="0" dirty="0" smtClean="0">
                <a:effectLst/>
                <a:hlinkClick r:id="rId3"/>
              </a:rPr>
              <a:t>http</a:t>
            </a:r>
            <a:r>
              <a:rPr lang="en-US" sz="2800" b="0" dirty="0">
                <a:effectLst/>
                <a:hlinkClick r:id="rId3"/>
              </a:rPr>
              <a:t>://en.wikipedia.org/wiki/Kernel_(</a:t>
            </a:r>
            <a:r>
              <a:rPr lang="en-US" sz="2800" b="0" dirty="0" smtClean="0">
                <a:effectLst/>
                <a:hlinkClick r:id="rId3"/>
              </a:rPr>
              <a:t>computer_science)</a:t>
            </a:r>
            <a:endParaRPr lang="en-US" sz="2800" b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Софтуерно инженерство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ru-RU" dirty="0" smtClean="0"/>
              <a:t>Основни </a:t>
            </a:r>
            <a:r>
              <a:rPr lang="ru-RU" dirty="0"/>
              <a:t>фази от изпълнението на проект – анализ, моделиране, проектиране, създаване на прототип, имплементация, проверка (тестване и осигуряване на качеството), подобряване и усъвършенстване, документиране, съпровождане. Методи за моделиране. UML. Оценка на достоверността от изпълнението на проект. Планиране и управление на проекти.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866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38100"/>
            <a:ext cx="7086600" cy="838200"/>
          </a:xfrm>
        </p:spPr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8686800" cy="5638800"/>
          </a:xfrm>
        </p:spPr>
        <p:txBody>
          <a:bodyPr/>
          <a:lstStyle/>
          <a:p>
            <a:r>
              <a:rPr lang="ru-RU" sz="2800" dirty="0">
                <a:effectLst/>
              </a:rPr>
              <a:t>Коя препоръка НЕ е правило на Extreme Programming (XP</a:t>
            </a:r>
            <a:r>
              <a:rPr lang="ru-RU" sz="2800" dirty="0" smtClean="0">
                <a:effectLst/>
              </a:rPr>
              <a:t>):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800" b="0" dirty="0">
                <a:effectLst/>
              </a:rPr>
              <a:t>Да се правят чести и малки рилийзи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800" b="0" dirty="0">
                <a:effectLst/>
              </a:rPr>
              <a:t>Хората да сменят дейността си, така че да имат знания за работата на останалите в екипа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800" b="0" dirty="0">
                <a:effectLst/>
              </a:rPr>
              <a:t>Кодът, който се доставя за продъкшън рилийз трябва да се изработва от двама прогрaмиста (Pair Programming)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800" b="0" dirty="0">
                <a:effectLst/>
              </a:rPr>
              <a:t>Да се планира и имплементира функционалност, за която изглежда вероятно да е </a:t>
            </a:r>
            <a:r>
              <a:rPr lang="ru-RU" sz="2800" b="0" dirty="0" smtClean="0">
                <a:effectLst/>
              </a:rPr>
              <a:t>необходима</a:t>
            </a:r>
            <a:endParaRPr lang="en-US" sz="2800" b="0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ru-RU" sz="2800" b="0" dirty="0">
                <a:effectLst/>
              </a:rPr>
              <a:t>Да се избира възможно най-простият дизайн за системата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81000" y="4953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3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b="0" dirty="0">
                <a:effectLst/>
              </a:rPr>
              <a:t>Когато се прави дизайн на система, той трябва да не е задръстен със неща, за които се предполага че ще послужат по-късно. Само 10% от тези допълнителни неща ще бъдат необходими, така че имате загуба на 90% от времето ви. За да постигнете състояние на кода, което да позволява менажиране на неочаквани промени, е необходим прост дизайн. Добавяне сега на допълнителни черти винаги прави дизайна по-сложен.</a:t>
            </a:r>
            <a:endParaRPr lang="en-US" sz="2400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effectLst/>
                <a:hlinkClick r:id="rId2"/>
              </a:rPr>
              <a:t>http://www.extremeprogramming.org/rules.html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Компресиране на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Компресиране и декомпресиране на данни. Кодиране без и със загуба. Кодиране с линейно предсказване. Алгоритми на Шенън-Фано и Хъфман. Аритметично кодиране. Речниково кодиране: LZ-77 и LZW. JPEG кодиране. Архивиращи програми – работа с </a:t>
            </a:r>
            <a:r>
              <a:rPr lang="en-US" dirty="0"/>
              <a:t>WinZIP</a:t>
            </a:r>
            <a:r>
              <a:rPr lang="bg-BG" dirty="0"/>
              <a:t> и </a:t>
            </a:r>
            <a:r>
              <a:rPr lang="en-US" dirty="0"/>
              <a:t>WinRAR</a:t>
            </a:r>
            <a:r>
              <a:rPr lang="bg-BG" dirty="0"/>
              <a:t>. Създаване и принцип на действие на саморазархивиращи се и инсталационни архиви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566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Кое е вярно за кодирането по дължина(</a:t>
            </a:r>
            <a:r>
              <a:rPr lang="en-US" dirty="0" smtClean="0"/>
              <a:t>run-length)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b="0" dirty="0">
                <a:effectLst/>
              </a:rPr>
              <a:t>изпуска несъществени детайли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b="0" dirty="0" smtClean="0"/>
              <a:t>и</a:t>
            </a:r>
            <a:r>
              <a:rPr lang="ru-RU" b="0" dirty="0">
                <a:effectLst/>
              </a:rPr>
              <a:t>збягва повтарянето на еднакви елементи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b="0" dirty="0">
                <a:effectLst/>
              </a:rPr>
              <a:t>закръгля несъществени битове 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b="0" dirty="0">
                <a:effectLst/>
              </a:rPr>
              <a:t>изрязва края на </a:t>
            </a:r>
            <a:r>
              <a:rPr lang="bg-BG" b="0" dirty="0" smtClean="0">
                <a:effectLst/>
              </a:rPr>
              <a:t>файла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0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dirty="0">
                <a:effectLst/>
              </a:rPr>
              <a:t>Кодирането по дължина е форма на компресиране на информация, използвана при последователности от данни, където едни и същи елементи се повтарят многократно.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en.wikipedia.org/wiki/Data_compression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72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800" dirty="0" smtClean="0"/>
              <a:t>Компютърни системи (хардуер)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</a:t>
            </a:r>
            <a:r>
              <a:rPr lang="bg-BG" dirty="0" smtClean="0"/>
              <a:t>системи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компоненти на компютърните системи, особености, характеристики, </a:t>
            </a:r>
            <a:r>
              <a:rPr lang="bg-BG" dirty="0" smtClean="0"/>
              <a:t>взаимодействие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принципи на </a:t>
            </a:r>
            <a:r>
              <a:rPr lang="bg-BG" dirty="0" smtClean="0"/>
              <a:t>работа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входно-изходни интерфейси и </a:t>
            </a:r>
            <a:r>
              <a:rPr lang="bg-BG" dirty="0" smtClean="0"/>
              <a:t>стандарти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73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Компютърна обработка на </a:t>
            </a:r>
            <a:r>
              <a:rPr lang="bg-BG" dirty="0" smtClean="0"/>
              <a:t>текстове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файлови формати (</a:t>
            </a:r>
            <a:r>
              <a:rPr lang="en-US" dirty="0"/>
              <a:t>TXT</a:t>
            </a:r>
            <a:r>
              <a:rPr lang="bg-BG" dirty="0"/>
              <a:t>, </a:t>
            </a:r>
            <a:r>
              <a:rPr lang="en-US" dirty="0"/>
              <a:t>DOC</a:t>
            </a:r>
            <a:r>
              <a:rPr lang="bg-BG" dirty="0"/>
              <a:t>, </a:t>
            </a:r>
            <a:r>
              <a:rPr lang="en-US" dirty="0"/>
              <a:t>DOCX, RTF</a:t>
            </a:r>
            <a:r>
              <a:rPr lang="bg-BG" dirty="0"/>
              <a:t>), </a:t>
            </a:r>
            <a:r>
              <a:rPr lang="bg-BG" dirty="0" smtClean="0"/>
              <a:t>конвертиране</a:t>
            </a:r>
          </a:p>
          <a:p>
            <a:pPr lvl="1"/>
            <a:r>
              <a:rPr lang="bg-BG" dirty="0" smtClean="0"/>
              <a:t>Начини </a:t>
            </a:r>
            <a:r>
              <a:rPr lang="bg-BG" dirty="0"/>
              <a:t>за кодиране на текстова информация (кодиращи таблици и стандарти </a:t>
            </a:r>
            <a:r>
              <a:rPr lang="en-US" dirty="0"/>
              <a:t>Unicode</a:t>
            </a:r>
            <a:r>
              <a:rPr lang="bg-BG" dirty="0"/>
              <a:t>, </a:t>
            </a:r>
            <a:r>
              <a:rPr lang="en-US" dirty="0"/>
              <a:t>Windows-1251, </a:t>
            </a:r>
            <a:r>
              <a:rPr lang="bg-BG" dirty="0"/>
              <a:t>ASCII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Проблеми </a:t>
            </a:r>
            <a:r>
              <a:rPr lang="bg-BG" dirty="0"/>
              <a:t>при гарантиране на </a:t>
            </a:r>
            <a:r>
              <a:rPr lang="bg-BG" dirty="0" smtClean="0"/>
              <a:t>многоезичност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593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Текстообработка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lvl="1">
              <a:lnSpc>
                <a:spcPts val="3600"/>
              </a:lnSpc>
            </a:pPr>
            <a:r>
              <a:rPr lang="bg-BG" sz="2800" dirty="0"/>
              <a:t>Основни компоненти от текстовото оформление (абзаци: подравняване, разстояния между редовете и абзаците, текст: шрифтове, разстояния между буквите, оцветяване, размер на шрифта, ефекти</a:t>
            </a:r>
            <a:r>
              <a:rPr lang="bg-BG" sz="2800" dirty="0" smtClean="0"/>
              <a:t>). Стандарти </a:t>
            </a:r>
            <a:r>
              <a:rPr lang="bg-BG" sz="2800" dirty="0"/>
              <a:t>за оформление на текстове. Работа със стилове. Вмъкване на символи и изображения. Вмъкване на таблици. Оформяне на таблици, редове/колони, клетки. Вмъкване на текстови полета. Изчертаване на фигури. Оформяне (форматиране) на страница: рамка, фон. Вмъкване на нова страница, на секция, номериране, съдържание.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291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sz="2800" dirty="0" smtClean="0"/>
              <a:t>Кое от следните е вярно за </a:t>
            </a:r>
            <a:r>
              <a:rPr lang="en-US" sz="2800" dirty="0" smtClean="0"/>
              <a:t>Google  Docs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b="0" dirty="0" smtClean="0"/>
              <a:t>документи, таблици и презентации могат да се правят с </a:t>
            </a:r>
            <a:r>
              <a:rPr lang="en-US" sz="2800" b="0" dirty="0" smtClean="0"/>
              <a:t>Google Docs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b="0" dirty="0" smtClean="0"/>
              <a:t>документи</a:t>
            </a:r>
            <a:r>
              <a:rPr lang="bg-BG" sz="2800" b="0" dirty="0"/>
              <a:t>, таблици и презентации могат да </a:t>
            </a:r>
            <a:r>
              <a:rPr lang="bg-BG" sz="2800" b="0" dirty="0" smtClean="0"/>
              <a:t>се пращат със </a:t>
            </a:r>
            <a:r>
              <a:rPr lang="en-US" sz="2800" b="0" dirty="0" smtClean="0"/>
              <a:t>email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b="0" dirty="0" smtClean="0"/>
              <a:t>Google Docs </a:t>
            </a:r>
            <a:r>
              <a:rPr lang="bg-BG" sz="2800" b="0" dirty="0" smtClean="0"/>
              <a:t>винаги показва промените направени от някой потребител в реално време</a:t>
            </a:r>
            <a:endParaRPr lang="en-US" sz="2800" b="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b="0" dirty="0" smtClean="0"/>
              <a:t>а</a:t>
            </a:r>
            <a:r>
              <a:rPr lang="en-US" sz="2800" b="0" dirty="0" smtClean="0"/>
              <a:t> </a:t>
            </a:r>
            <a:r>
              <a:rPr lang="bg-BG" sz="2800" b="0" dirty="0" smtClean="0"/>
              <a:t>и </a:t>
            </a:r>
            <a:r>
              <a:rPr lang="en-US" sz="2800" b="0" dirty="0" smtClean="0"/>
              <a:t>b </a:t>
            </a:r>
            <a:r>
              <a:rPr lang="bg-BG" sz="2800" b="0" dirty="0" smtClean="0"/>
              <a:t>са верни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b="0" dirty="0" smtClean="0"/>
              <a:t>а</a:t>
            </a:r>
            <a:r>
              <a:rPr lang="en-US" sz="2800" b="0" dirty="0" smtClean="0"/>
              <a:t> </a:t>
            </a:r>
            <a:r>
              <a:rPr lang="bg-BG" sz="2800" b="0" dirty="0" smtClean="0"/>
              <a:t>и </a:t>
            </a:r>
            <a:r>
              <a:rPr lang="en-US" sz="2800" b="0" dirty="0" smtClean="0"/>
              <a:t>c </a:t>
            </a:r>
            <a:r>
              <a:rPr lang="bg-BG" sz="2800" b="0" dirty="0" smtClean="0"/>
              <a:t>са верни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b="0" dirty="0" smtClean="0"/>
              <a:t>всеки от отговорите е верен</a:t>
            </a:r>
            <a:endParaRPr lang="en-US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4724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2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Docs </a:t>
            </a:r>
            <a:r>
              <a:rPr lang="bg-BG" dirty="0" smtClean="0"/>
              <a:t> е офис услуга чрез която могат да се правят или пращат по </a:t>
            </a:r>
            <a:r>
              <a:rPr lang="en-US" dirty="0" smtClean="0"/>
              <a:t>email </a:t>
            </a:r>
            <a:r>
              <a:rPr lang="bg-BG" dirty="0" smtClean="0"/>
              <a:t>документи, таблици и презентации. Няма начин да се показват промените правени от даден потребител в реално време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effectLst/>
                <a:hlinkClick r:id="rId2"/>
              </a:rPr>
              <a:t>http://en.wikipedia.org/wiki/Google_Docs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8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0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Компютърна графика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Компютърна графика. </a:t>
            </a:r>
            <a:r>
              <a:rPr lang="bg-BG" sz="2800" dirty="0" smtClean="0"/>
              <a:t>Графични файлови формати (</a:t>
            </a:r>
            <a:r>
              <a:rPr lang="en-US" sz="2800" dirty="0"/>
              <a:t>JPG</a:t>
            </a:r>
            <a:r>
              <a:rPr lang="bg-BG" sz="2800" dirty="0"/>
              <a:t>, </a:t>
            </a:r>
            <a:r>
              <a:rPr lang="en-US" sz="2800" dirty="0"/>
              <a:t>GIF</a:t>
            </a:r>
            <a:r>
              <a:rPr lang="bg-BG" sz="2800" dirty="0"/>
              <a:t>, </a:t>
            </a:r>
            <a:r>
              <a:rPr lang="en-US" sz="2800" dirty="0"/>
              <a:t>PNG, TIFF</a:t>
            </a:r>
            <a:r>
              <a:rPr lang="bg-BG" sz="2800" dirty="0"/>
              <a:t>, </a:t>
            </a:r>
            <a:r>
              <a:rPr lang="en-US" sz="2800" dirty="0"/>
              <a:t>EPS</a:t>
            </a:r>
            <a:r>
              <a:rPr lang="bg-BG" sz="2800" dirty="0"/>
              <a:t>, </a:t>
            </a:r>
            <a:r>
              <a:rPr lang="en-US" sz="2800" dirty="0"/>
              <a:t>PSD</a:t>
            </a:r>
            <a:r>
              <a:rPr lang="bg-BG" sz="2800" dirty="0"/>
              <a:t>, </a:t>
            </a:r>
            <a:r>
              <a:rPr lang="en-US" sz="2800" dirty="0"/>
              <a:t>AI</a:t>
            </a:r>
            <a:r>
              <a:rPr lang="bg-BG" sz="2800" dirty="0"/>
              <a:t>, </a:t>
            </a:r>
            <a:r>
              <a:rPr lang="en-US" sz="2800" dirty="0"/>
              <a:t>CDR</a:t>
            </a:r>
            <a:r>
              <a:rPr lang="bg-BG" sz="2800" dirty="0"/>
              <a:t>). Компресиране на изображенията. Векторни и графични изображения. Конвертиране на графични формати. Приложения (създаване на графични изображения, анализ и разпознаване на изображения, компютърно изкуство). Графични редактори за изображения. Филтри и ефекти. Цветови гами: RGB, CMYK, </a:t>
            </a:r>
            <a:r>
              <a:rPr lang="en-US" sz="2800" dirty="0"/>
              <a:t>Panton</a:t>
            </a:r>
            <a:r>
              <a:rPr lang="bg-BG" sz="2800" dirty="0"/>
              <a:t>, 16-битови цветове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7904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>
                <a:effectLst/>
              </a:rPr>
              <a:t>3D </a:t>
            </a:r>
            <a:r>
              <a:rPr lang="bg-BG" dirty="0">
                <a:effectLst/>
              </a:rPr>
              <a:t>Анаглиф е? 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b="0" dirty="0">
                <a:effectLst/>
              </a:rPr>
              <a:t>3D ефект, който използва филтри от два различни цвята.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b="0" dirty="0">
                <a:effectLst/>
              </a:rPr>
              <a:t>Съвкупност от елементи определящи обект в компютърната 3D графика.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b="0" dirty="0">
                <a:effectLst/>
              </a:rPr>
              <a:t>Ефект превръщащ два различни сигнала в един неразличим.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b="0" dirty="0">
                <a:effectLst/>
              </a:rPr>
              <a:t>Метод за увеличаване качеството на картината</a:t>
            </a:r>
            <a:r>
              <a:rPr lang="ru-RU" b="0" dirty="0" smtClean="0">
                <a:effectLst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88373" y="15645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dirty="0">
                <a:effectLst/>
              </a:rPr>
              <a:t>Анаглифията е метод за получаване на стереоскопични (3D) изображения чрез цветово кодиране на сигнала, предназначен за лявото и дясното око. За получаване на реалистичен ефект се използват анаглифни очила със специални цветни филтри: за лявото око - червен, а за дясното - син. 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http://en.wikipedia.org/wiki/Anaglyph_3D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8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1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>
                <a:effectLst/>
              </a:rPr>
              <a:t>Кои са някои от основните компоненти на днешните видео карти</a:t>
            </a:r>
            <a:r>
              <a:rPr lang="ru-RU" dirty="0" smtClean="0">
                <a:effectLst/>
              </a:rPr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dirty="0"/>
              <a:t>Video BIOS, CPU, Video memory</a:t>
            </a:r>
            <a:endParaRPr lang="en-US" b="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dirty="0"/>
              <a:t>SSD, Video memory, GPU</a:t>
            </a:r>
            <a:endParaRPr lang="en-US" b="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dirty="0"/>
              <a:t>RAMDAC, UPS, Heat Sink</a:t>
            </a:r>
            <a:endParaRPr lang="en-US" b="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dirty="0"/>
              <a:t>GPU, Video BIOS, RAMDAC</a:t>
            </a:r>
          </a:p>
          <a:p>
            <a:pPr marL="357188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3962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Бази от данни. Системи за управление на бази от данни. Логическа и физическа организация. Модели на </a:t>
            </a:r>
            <a:r>
              <a:rPr lang="bg-BG" dirty="0" smtClean="0"/>
              <a:t>данните</a:t>
            </a:r>
          </a:p>
          <a:p>
            <a:pPr lvl="1"/>
            <a:r>
              <a:rPr lang="bg-BG" dirty="0" smtClean="0"/>
              <a:t>Релационни </a:t>
            </a:r>
            <a:r>
              <a:rPr lang="bg-BG" dirty="0"/>
              <a:t>бази от данни. Таблици и релации. Обекти </a:t>
            </a:r>
            <a:r>
              <a:rPr lang="bg-BG" dirty="0" smtClean="0"/>
              <a:t>в </a:t>
            </a:r>
            <a:r>
              <a:rPr lang="bg-BG" dirty="0"/>
              <a:t>базите от данни. Типове </a:t>
            </a:r>
            <a:r>
              <a:rPr lang="bg-BG" dirty="0" smtClean="0"/>
              <a:t>данни</a:t>
            </a:r>
          </a:p>
          <a:p>
            <a:pPr lvl="1"/>
            <a:r>
              <a:rPr lang="bg-BG" dirty="0" smtClean="0"/>
              <a:t>Език </a:t>
            </a:r>
            <a:r>
              <a:rPr lang="en-US" dirty="0"/>
              <a:t>SQL.</a:t>
            </a:r>
            <a:r>
              <a:rPr lang="bg-BG" dirty="0"/>
              <a:t> Видове </a:t>
            </a:r>
            <a:r>
              <a:rPr lang="en-US" dirty="0"/>
              <a:t>SQL </a:t>
            </a:r>
            <a:r>
              <a:rPr lang="bg-BG" dirty="0"/>
              <a:t>команди и </a:t>
            </a:r>
            <a:r>
              <a:rPr lang="bg-BG" dirty="0" smtClean="0"/>
              <a:t>заявки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65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>
                <a:effectLst/>
              </a:rPr>
              <a:t>Коя от следните системи за менажиране на Бази Данни е "</a:t>
            </a:r>
            <a:r>
              <a:rPr lang="ru-RU" dirty="0" smtClean="0">
                <a:effectLst/>
              </a:rPr>
              <a:t>NoSQL“</a:t>
            </a:r>
            <a:r>
              <a:rPr lang="en-US" dirty="0" smtClean="0">
                <a:effectLst/>
              </a:rPr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MySQL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b="0" dirty="0" err="1" smtClean="0"/>
              <a:t>PostgreSQL</a:t>
            </a:r>
            <a:endParaRPr lang="en-US" b="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dirty="0" err="1" smtClean="0"/>
              <a:t>MongoDB</a:t>
            </a:r>
            <a:endParaRPr lang="en-US" b="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Oracle RDB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19545" y="3352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2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MySQL, </a:t>
            </a:r>
            <a:r>
              <a:rPr lang="en-US" b="0" dirty="0" err="1">
                <a:effectLst/>
              </a:rPr>
              <a:t>PostrgreSQL</a:t>
            </a:r>
            <a:r>
              <a:rPr lang="en-US" b="0" dirty="0">
                <a:effectLst/>
              </a:rPr>
              <a:t> </a:t>
            </a:r>
            <a:r>
              <a:rPr lang="bg-BG" b="0" dirty="0">
                <a:effectLst/>
              </a:rPr>
              <a:t>и </a:t>
            </a:r>
            <a:r>
              <a:rPr lang="en-US" b="0" dirty="0">
                <a:effectLst/>
              </a:rPr>
              <a:t>Oracle RDB </a:t>
            </a:r>
            <a:r>
              <a:rPr lang="bg-BG" b="0" dirty="0">
                <a:effectLst/>
              </a:rPr>
              <a:t>са релационни бази данни.</a:t>
            </a:r>
            <a:r>
              <a:rPr lang="bg-BG" dirty="0"/>
              <a:t/>
            </a:r>
            <a:br>
              <a:rPr lang="bg-BG" dirty="0"/>
            </a:br>
            <a:endParaRPr lang="en-US" dirty="0" smtClean="0"/>
          </a:p>
          <a:p>
            <a:r>
              <a:rPr lang="ru-RU" b="0" dirty="0">
                <a:effectLst/>
              </a:rPr>
              <a:t>MongoDB е "NoSQL" система за Бази Данни, тя не е базирана на традиционния релационен модел за БД (таблица), а използва JSON документ със динамична схема</a:t>
            </a:r>
            <a:r>
              <a:rPr lang="ru-RU" b="0" dirty="0" smtClean="0">
                <a:effectLst/>
              </a:rPr>
              <a:t>.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effectLst/>
                <a:hlinkClick r:id="rId2"/>
              </a:rPr>
              <a:t>http://en.wikipedia.org/wiki/MongoDB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385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Информационни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Информационни системи. Класифициране (за управление на организация – ERP, за управление на производство, за връзки с клиенти и доставчици – CRM, за отчети, анализи и прогнози – </a:t>
            </a:r>
            <a:r>
              <a:rPr lang="en-US" sz="2800" dirty="0"/>
              <a:t>BI, </a:t>
            </a:r>
            <a:r>
              <a:rPr lang="bg-BG" sz="2800" dirty="0"/>
              <a:t>за решаване на конкретни проблеми, ...). Жизнен цикъл (основни етапи в създаването и използването). Основни функции и задачи. Системни архитектури – двуслойна (клиент/сървър), трислойна, </a:t>
            </a:r>
            <a:r>
              <a:rPr lang="bg-BG" sz="2800" dirty="0" err="1"/>
              <a:t>N-слойна</a:t>
            </a:r>
            <a:r>
              <a:rPr lang="bg-BG" sz="2800" dirty="0"/>
              <a:t> (разпределена), </a:t>
            </a:r>
            <a:r>
              <a:rPr lang="en-US" sz="2800" dirty="0"/>
              <a:t>cloud computing</a:t>
            </a:r>
            <a:r>
              <a:rPr lang="bg-BG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13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>
                <a:effectLst/>
              </a:rPr>
              <a:t>1. Кои са компонентите на една информационна система</a:t>
            </a:r>
            <a:r>
              <a:rPr lang="ru-RU" dirty="0" smtClean="0">
                <a:effectLst/>
              </a:rPr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b="0" dirty="0">
                <a:effectLst/>
              </a:rPr>
              <a:t>Хардуер, Софтуер, Данни, Процедури и </a:t>
            </a:r>
            <a:r>
              <a:rPr lang="ru-RU" b="0" dirty="0" smtClean="0">
                <a:effectLst/>
              </a:rPr>
              <a:t>Персонал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b="0" dirty="0">
                <a:effectLst/>
              </a:rPr>
              <a:t>Хардуер, Софтуер, Данни и </a:t>
            </a:r>
            <a:r>
              <a:rPr lang="ru-RU" b="0" dirty="0" smtClean="0">
                <a:effectLst/>
              </a:rPr>
              <a:t>Процедури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b="0" dirty="0">
                <a:effectLst/>
              </a:rPr>
              <a:t>Хардуер, Софтуер и </a:t>
            </a:r>
            <a:r>
              <a:rPr lang="bg-BG" b="0" dirty="0" smtClean="0">
                <a:effectLst/>
              </a:rPr>
              <a:t>Данни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b="0" dirty="0">
                <a:effectLst/>
              </a:rPr>
              <a:t>Хардуер, Данни, Процедури и </a:t>
            </a:r>
            <a:r>
              <a:rPr lang="ru-RU" b="0" dirty="0" smtClean="0">
                <a:effectLst/>
              </a:rPr>
              <a:t>Персонал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b="0" dirty="0">
                <a:effectLst/>
              </a:rPr>
              <a:t>Софтуер, Данни, Процедури и </a:t>
            </a:r>
            <a:r>
              <a:rPr lang="ru-RU" b="0" dirty="0" smtClean="0">
                <a:effectLst/>
              </a:rPr>
              <a:t>Персонал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1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b="0" dirty="0" smtClean="0">
                <a:effectLst/>
              </a:rPr>
              <a:t>Хардуер</a:t>
            </a:r>
            <a:r>
              <a:rPr lang="bg-BG" sz="2800" b="0" dirty="0" smtClean="0">
                <a:effectLst/>
              </a:rPr>
              <a:t>ът</a:t>
            </a:r>
            <a:r>
              <a:rPr lang="ru-RU" sz="2800" b="0" dirty="0" smtClean="0">
                <a:effectLst/>
              </a:rPr>
              <a:t> </a:t>
            </a:r>
            <a:r>
              <a:rPr lang="ru-RU" sz="2800" b="0" dirty="0">
                <a:effectLst/>
              </a:rPr>
              <a:t>се състои от входно-изходни </a:t>
            </a:r>
            <a:r>
              <a:rPr lang="ru-RU" sz="2800" b="0" dirty="0" smtClean="0">
                <a:effectLst/>
              </a:rPr>
              <a:t>устройства. Софтуерът </a:t>
            </a:r>
            <a:r>
              <a:rPr lang="ru-RU" sz="2800" b="0" dirty="0">
                <a:effectLst/>
              </a:rPr>
              <a:t>са програмите, които превеждат данните на език, който е разбираем за </a:t>
            </a:r>
            <a:r>
              <a:rPr lang="ru-RU" sz="2800" b="0" dirty="0" smtClean="0">
                <a:effectLst/>
              </a:rPr>
              <a:t>машините.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dirty="0">
                <a:effectLst/>
              </a:rPr>
              <a:t>Процедурите са множество от правила и указания за работа с Информационната </a:t>
            </a:r>
            <a:r>
              <a:rPr lang="ru-RU" sz="2800" b="0" dirty="0" smtClean="0">
                <a:effectLst/>
              </a:rPr>
              <a:t>Система.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dirty="0">
                <a:effectLst/>
              </a:rPr>
              <a:t>Персонал са компютърни експерти потребители, програмисти и </a:t>
            </a:r>
            <a:r>
              <a:rPr lang="ru-RU" sz="2800" b="0" dirty="0" smtClean="0">
                <a:effectLst/>
              </a:rPr>
              <a:t>т.н</a:t>
            </a:r>
            <a:r>
              <a:rPr lang="en-US" sz="2800" b="0" dirty="0" smtClean="0">
                <a:effectLst/>
              </a:rPr>
              <a:t>.</a:t>
            </a:r>
            <a:endParaRPr lang="en-US" sz="2800" dirty="0" smtClean="0"/>
          </a:p>
          <a:p>
            <a:r>
              <a:rPr lang="bg-BG" sz="2800" dirty="0"/>
              <a:t>Информация</a:t>
            </a:r>
            <a:r>
              <a:rPr lang="bg-BG" sz="2800" dirty="0" smtClean="0"/>
              <a:t>:</a:t>
            </a:r>
            <a:endParaRPr lang="en-US" sz="2800" dirty="0" smtClean="0"/>
          </a:p>
          <a:p>
            <a:pPr lvl="1"/>
            <a:r>
              <a:rPr lang="en-US" sz="2800">
                <a:hlinkClick r:id="rId2"/>
              </a:rPr>
              <a:t>http://en.wikipedia.org/wiki/Information_systems#Components</a:t>
            </a:r>
            <a:endParaRPr lang="en-US" sz="2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8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bg-BG" dirty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ts val="37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ts val="3700"/>
              </a:lnSpc>
            </a:pPr>
            <a:r>
              <a:rPr lang="bg-BG" dirty="0"/>
              <a:t>Сигурност и защита на информацията. Методи и алгоритми за кодиране: симетрични криптографски алгоритми – DES, 3DES; асиметрични криптографски алгоритми (с публичен и частен ключ) – RSA, DSA. Криптографски хеширащи алгоритми – SHA-1, MD5. Електронен подпис. Инфраструктура на публичния ключ (</a:t>
            </a:r>
            <a:r>
              <a:rPr lang="en-US" dirty="0"/>
              <a:t>PKI). </a:t>
            </a:r>
            <a:r>
              <a:rPr lang="bg-BG" dirty="0"/>
              <a:t>Цифрови сертификати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978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>
                <a:effectLst/>
              </a:rPr>
              <a:t>Кой криптографски алгоритъм се базира на произведението на две големи прости числа</a:t>
            </a:r>
            <a:r>
              <a:rPr lang="ru-RU" dirty="0" smtClean="0">
                <a:effectLst/>
              </a:rPr>
              <a:t>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DES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RSA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SHA-1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MD5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76992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effectLst/>
                <a:hlinkClick r:id="rId2"/>
              </a:rPr>
              <a:t>http://en.wikipedia.org/wiki/Video_card</a:t>
            </a:r>
            <a:endParaRPr lang="en-US" sz="2800" dirty="0" smtClean="0"/>
          </a:p>
          <a:p>
            <a:pPr marL="357188" lvl="1" indent="0">
              <a:buNone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6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b="0" dirty="0">
                <a:effectLst/>
              </a:rPr>
              <a:t>RSA е асиметричен метод за кодиране. </a:t>
            </a:r>
            <a:r>
              <a:rPr lang="ru-RU" sz="2800" b="0" dirty="0" smtClean="0">
                <a:effectLst/>
              </a:rPr>
              <a:t>Потребител </a:t>
            </a:r>
            <a:r>
              <a:rPr lang="ru-RU" sz="2800" b="0" dirty="0">
                <a:effectLst/>
              </a:rPr>
              <a:t>на RSA създава и публикува като публичен ключ произведението на две големи прости числа. Всеки може да използва публичния ключ за да криптира съобщение. Ако публичният ключ е достатъчно голям, само някой, който знае простите множители, може да декодира съобщението достатъчно бързо и ефективно.</a:t>
            </a:r>
            <a:endParaRPr lang="en-US" sz="2800" dirty="0" smtClean="0"/>
          </a:p>
          <a:p>
            <a:r>
              <a:rPr lang="bg-BG" sz="2800" dirty="0"/>
              <a:t>Информация</a:t>
            </a:r>
            <a:r>
              <a:rPr lang="bg-BG" sz="2800" dirty="0" smtClean="0"/>
              <a:t>:</a:t>
            </a:r>
            <a:endParaRPr lang="en-US" sz="2800" dirty="0" smtClean="0"/>
          </a:p>
          <a:p>
            <a:pPr lvl="1"/>
            <a:r>
              <a:rPr lang="en-US" sz="2400" dirty="0">
                <a:effectLst/>
                <a:hlinkClick r:id="rId2"/>
              </a:rPr>
              <a:t>http://en.wikipedia.org/wiki/RSA_(algorithm</a:t>
            </a:r>
            <a:r>
              <a:rPr lang="en-US" sz="2400" dirty="0" smtClean="0">
                <a:effectLst/>
                <a:hlinkClick r:id="rId2"/>
              </a:rPr>
              <a:t>)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47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Презентиране на информация чрез средствата на информационните технологии. Компютърна презентация – слайд, ефекти, бележки, цветова схема, </a:t>
            </a:r>
            <a:r>
              <a:rPr lang="bg-BG" dirty="0" smtClean="0"/>
              <a:t>шаблони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Дизайн </a:t>
            </a:r>
            <a:r>
              <a:rPr lang="bg-BG" dirty="0"/>
              <a:t>на презентационни материали – използване на цветове, текст, изображения, звук, анимация и </a:t>
            </a:r>
            <a:r>
              <a:rPr lang="bg-BG" dirty="0" smtClean="0"/>
              <a:t>видео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Софтуер </a:t>
            </a:r>
            <a:r>
              <a:rPr lang="bg-BG" dirty="0"/>
              <a:t>за презентации (презентационни системи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654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>
                <a:effectLst/>
              </a:rPr>
              <a:t>Колко дълго е в състояние възрастен човек да задържи вниманието си върху презентация средностатистически</a:t>
            </a:r>
            <a:r>
              <a:rPr lang="ru-RU" dirty="0" smtClean="0">
                <a:effectLst/>
              </a:rPr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b="0" dirty="0">
                <a:effectLst/>
              </a:rPr>
              <a:t>Една до три минути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b="0" dirty="0">
                <a:effectLst/>
              </a:rPr>
              <a:t>Максимум 20 минути 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b="0" dirty="0">
                <a:effectLst/>
              </a:rPr>
              <a:t>Около половин час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b="0" dirty="0">
                <a:effectLst/>
              </a:rPr>
              <a:t>Повече от половин </a:t>
            </a:r>
            <a:r>
              <a:rPr lang="bg-BG" b="0" dirty="0" smtClean="0">
                <a:effectLst/>
              </a:rPr>
              <a:t>час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22564" y="3200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2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dirty="0">
                <a:effectLst/>
              </a:rPr>
              <a:t>Преценката за съсредоточено внимание за свободно избрана задача варира от около 5 минути за двегодишно дете до максимум 20 за по-големи деца и възрастни</a:t>
            </a:r>
            <a:r>
              <a:rPr lang="ru-RU" b="0" dirty="0" smtClean="0">
                <a:effectLst/>
              </a:rPr>
              <a:t>.</a:t>
            </a:r>
            <a:endParaRPr lang="en-US" b="0" dirty="0" smtClean="0">
              <a:effectLst/>
            </a:endParaRPr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effectLst/>
                <a:hlinkClick r:id="rId2"/>
              </a:rPr>
              <a:t>http://en.wikipedia.org/wiki/Attention_span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8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Мултимедия. Технологии за създаване на мултимедийни приложения. Софтуерни средства за създаване на мултимедийни продукти. Генериране на анимация и филми (вмъкване и обработка на изображения, звук, текст). Компресия на мултимедийни файлове. Конвертиране на мултимедийни файлови формати. Софтуер за възпроизвеждане на мултимедийни продукти, анимация и филми.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828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Кой от следните кодеци е без компресия?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APE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AAC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WAV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FLAC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ALAC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MPEG-4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895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8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Това е основния формат за съхранение на некомпресирани аудио файлове в </a:t>
            </a:r>
            <a:r>
              <a:rPr lang="en-US" dirty="0" smtClean="0"/>
              <a:t>Windows	. </a:t>
            </a:r>
            <a:endParaRPr lang="bg-BG" dirty="0" smtClean="0"/>
          </a:p>
          <a:p>
            <a:pPr lvl="1"/>
            <a:r>
              <a:rPr lang="bg-BG" dirty="0" smtClean="0"/>
              <a:t>Също познат със абревиатура </a:t>
            </a:r>
            <a:r>
              <a:rPr lang="en-US" dirty="0" smtClean="0"/>
              <a:t>“.wave”</a:t>
            </a:r>
            <a:endParaRPr lang="bg-BG" dirty="0" smtClean="0"/>
          </a:p>
          <a:p>
            <a:pPr lvl="1"/>
            <a:r>
              <a:rPr lang="bg-BG" dirty="0" smtClean="0"/>
              <a:t>Те са големи файлове но подходящи за съхранение на аудио с високо качество</a:t>
            </a:r>
            <a:r>
              <a:rPr lang="en-US" dirty="0" smtClean="0"/>
              <a:t>.</a:t>
            </a:r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://en.wikipedia.org/wiki/WAV</a:t>
            </a:r>
            <a:endParaRPr lang="en-US" sz="2800" dirty="0" smtClean="0"/>
          </a:p>
          <a:p>
            <a:pPr lvl="1"/>
            <a:r>
              <a:rPr lang="en-US" sz="2800" dirty="0">
                <a:hlinkClick r:id="rId3"/>
              </a:rPr>
              <a:t>http://en.wikipedia.org/wiki/List_of_codecs</a:t>
            </a:r>
            <a:endParaRPr lang="en-US" sz="2800" dirty="0" smtClean="0"/>
          </a:p>
          <a:p>
            <a:pPr marL="357188" lvl="1" indent="0">
              <a:buNone/>
            </a:pP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2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7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мрежи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мрежи. Архитектура на OSI модела. Мрежови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Локални </a:t>
            </a:r>
            <a:r>
              <a:rPr lang="bg-BG" dirty="0"/>
              <a:t>мрежи – понятия, видове според организацията на управление, топология, основни стандарти, хардуерни </a:t>
            </a:r>
            <a:r>
              <a:rPr lang="bg-BG" dirty="0" smtClean="0"/>
              <a:t>компоненти</a:t>
            </a:r>
          </a:p>
          <a:p>
            <a:pPr lvl="1"/>
            <a:r>
              <a:rPr lang="bg-BG" dirty="0" smtClean="0"/>
              <a:t>Глобални </a:t>
            </a:r>
            <a:r>
              <a:rPr lang="bg-BG" dirty="0"/>
              <a:t>компютърни мрежи – понятия, начини на свързване, адреси, основни услуги. Потребители и достъп до </a:t>
            </a:r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649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>
                <a:effectLst/>
              </a:rPr>
              <a:t>Какво представлява съкращението на името на мрежовия протокол UDP</a:t>
            </a:r>
            <a:r>
              <a:rPr lang="ru-RU" dirty="0" smtClean="0">
                <a:effectLst/>
              </a:rPr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dirty="0">
                <a:effectLst/>
              </a:rPr>
              <a:t>Unidirectional Data Protocol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dirty="0">
                <a:effectLst/>
              </a:rPr>
              <a:t>Unreliable Data Protocol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dirty="0">
                <a:effectLst/>
              </a:rPr>
              <a:t>User Datagram Protocol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dirty="0">
                <a:effectLst/>
              </a:rPr>
              <a:t>Universal Data Protocol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dirty="0">
                <a:effectLst/>
              </a:rPr>
              <a:t>Unidirectional Datagram </a:t>
            </a:r>
            <a:r>
              <a:rPr lang="en-US" b="0" dirty="0" smtClean="0">
                <a:effectLst/>
              </a:rPr>
              <a:t>Protocol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3352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8686800" cy="5791200"/>
          </a:xfrm>
        </p:spPr>
        <p:txBody>
          <a:bodyPr/>
          <a:lstStyle/>
          <a:p>
            <a:r>
              <a:rPr lang="ru-RU" sz="2400" dirty="0"/>
              <a:t>"User Datagram Protocol" (UDP) е един от основните представители на протоколите използвани за трансфер на данни в Интернет, който се отличава със своята бързина. UDP е минимален трансферен протокол, който компютърните програми използват да изпращат съобщения, в случая наречени "дейтаграми". UDP не гарантира доставка на данните, редът на получаване или защита от дублиране, а добавя към IP пакета само контролна сума върху целостта данните и номера на портове за адресиране на различни функции при източника и получателя на дейтаграмата.</a:t>
            </a:r>
            <a:endParaRPr lang="en-US" sz="2400" dirty="0" smtClean="0"/>
          </a:p>
          <a:p>
            <a:r>
              <a:rPr lang="bg-BG" sz="2400" dirty="0"/>
              <a:t>Информация</a:t>
            </a:r>
            <a:r>
              <a:rPr lang="bg-BG" sz="2400" dirty="0" smtClean="0"/>
              <a:t>:</a:t>
            </a:r>
            <a:endParaRPr lang="en-US" sz="2400" dirty="0" smtClean="0"/>
          </a:p>
          <a:p>
            <a:pPr lvl="1"/>
            <a:r>
              <a:rPr lang="en-US" sz="2000" dirty="0">
                <a:effectLst/>
                <a:hlinkClick r:id="rId2"/>
              </a:rPr>
              <a:t>http</a:t>
            </a:r>
            <a:r>
              <a:rPr lang="en-US" sz="2000" dirty="0" smtClean="0">
                <a:effectLst/>
                <a:hlinkClick r:id="rId2"/>
              </a:rPr>
              <a:t>://en.wikipedia.org/wiki/User_Datagram_Protocol</a:t>
            </a:r>
            <a:endParaRPr lang="bg-BG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4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 на Интернет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Интернет – същност, технически и </a:t>
            </a:r>
            <a:r>
              <a:rPr lang="bg-BG" noProof="1" smtClean="0"/>
              <a:t>техноло-гични</a:t>
            </a:r>
            <a:r>
              <a:rPr lang="bg-BG" dirty="0" smtClean="0"/>
              <a:t> </a:t>
            </a:r>
            <a:r>
              <a:rPr lang="bg-BG" dirty="0"/>
              <a:t>аспекти. Клиент-сървър </a:t>
            </a:r>
            <a:r>
              <a:rPr lang="bg-BG" dirty="0" smtClean="0"/>
              <a:t>архитектура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услуги и протоколи – HTTP, FTP, POP3, </a:t>
            </a:r>
            <a:r>
              <a:rPr lang="bg-BG" dirty="0" smtClean="0"/>
              <a:t>SMTP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достъп до Интернет – </a:t>
            </a:r>
            <a:r>
              <a:rPr lang="en-US" dirty="0"/>
              <a:t>dial-up, ISDN, LAN, DSL/ADSL, </a:t>
            </a:r>
            <a:r>
              <a:rPr lang="en-US" dirty="0" smtClean="0"/>
              <a:t>Wi-Fi</a:t>
            </a:r>
            <a:endParaRPr lang="bg-BG" dirty="0" smtClean="0"/>
          </a:p>
          <a:p>
            <a:pPr lvl="1"/>
            <a:r>
              <a:rPr lang="bg-BG" dirty="0" smtClean="0"/>
              <a:t>Адреси </a:t>
            </a:r>
            <a:r>
              <a:rPr lang="bg-BG" dirty="0"/>
              <a:t>в интернет – IP адреси, DNS услуги, домейни от първо ниво. </a:t>
            </a:r>
            <a:r>
              <a:rPr lang="bg-BG" dirty="0" smtClean="0"/>
              <a:t>Хостинг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519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>
                <a:effectLst/>
              </a:rPr>
              <a:t>Кой от протоколите IMAP, POP3 и SMTP се използва за изпращане на съобщения при мейл клиентите (Outlook, Thunderbird и т.н</a:t>
            </a:r>
            <a:r>
              <a:rPr lang="ru-RU" dirty="0" smtClean="0">
                <a:effectLst/>
              </a:rPr>
              <a:t>.)?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dirty="0">
                <a:effectLst/>
              </a:rPr>
              <a:t>IMAP</a:t>
            </a:r>
            <a:endParaRPr lang="en-US" b="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POP3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SMTP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b="0" dirty="0">
                <a:effectLst/>
              </a:rPr>
              <a:t>Всеки от протоколите по-горе може да изтегля и изпраща съобщения при мейл </a:t>
            </a:r>
            <a:r>
              <a:rPr lang="ru-RU" b="0" dirty="0" smtClean="0">
                <a:effectLst/>
              </a:rPr>
              <a:t>клиентите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447675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dirty="0" smtClean="0">
                <a:effectLst/>
              </a:rPr>
              <a:t>Всеки </a:t>
            </a:r>
            <a:r>
              <a:rPr lang="ru-RU" b="0" dirty="0">
                <a:effectLst/>
              </a:rPr>
              <a:t>от трите протокола IMAP, POP3 и SMTP се използва за размяна на съобщения при мейл клиентите. IMAP и POP3 се използват за интегляне на </a:t>
            </a:r>
            <a:r>
              <a:rPr lang="ru-RU" b="0" dirty="0" smtClean="0">
                <a:effectLst/>
              </a:rPr>
              <a:t>съобщенията, </a:t>
            </a:r>
            <a:r>
              <a:rPr lang="ru-RU" b="0" dirty="0">
                <a:effectLst/>
              </a:rPr>
              <a:t>а SMTP осигурява изпращането на съобщения.</a:t>
            </a:r>
            <a:endParaRPr lang="en-US" dirty="0" smtClean="0"/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>
                <a:effectLst/>
                <a:hlinkClick r:id="rId2"/>
              </a:rPr>
              <a:t>http://en.wikipedia.org/wiki/Simple_Mail_Transfer_Protocol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3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Електронна комуникация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Електронна </a:t>
            </a:r>
            <a:r>
              <a:rPr lang="bg-BG" dirty="0" smtClean="0"/>
              <a:t>комуникация</a:t>
            </a:r>
          </a:p>
          <a:p>
            <a:pPr lvl="1"/>
            <a:r>
              <a:rPr lang="bg-BG" dirty="0" smtClean="0"/>
              <a:t>Електронна </a:t>
            </a:r>
            <a:r>
              <a:rPr lang="bg-BG" dirty="0"/>
              <a:t>поща – </a:t>
            </a:r>
            <a:r>
              <a:rPr lang="en-US" dirty="0"/>
              <a:t>e-mail</a:t>
            </a:r>
            <a:r>
              <a:rPr lang="bg-BG" dirty="0"/>
              <a:t> клиенти и уеб базирани </a:t>
            </a:r>
            <a:r>
              <a:rPr lang="bg-BG" dirty="0" smtClean="0"/>
              <a:t>интерфейси и протоколи</a:t>
            </a:r>
          </a:p>
          <a:p>
            <a:pPr lvl="1"/>
            <a:r>
              <a:rPr lang="bg-BG" dirty="0" smtClean="0"/>
              <a:t>Разговори </a:t>
            </a:r>
            <a:r>
              <a:rPr lang="bg-BG" dirty="0"/>
              <a:t>в реално време – </a:t>
            </a:r>
            <a:r>
              <a:rPr lang="en-US" dirty="0"/>
              <a:t>IRC, ICQ, Skype</a:t>
            </a:r>
            <a:r>
              <a:rPr lang="bg-BG" dirty="0"/>
              <a:t>, </a:t>
            </a:r>
            <a:r>
              <a:rPr lang="en-US" dirty="0"/>
              <a:t>MSN Messenger, Yahoo Messenger</a:t>
            </a:r>
            <a:r>
              <a:rPr lang="bg-BG" dirty="0"/>
              <a:t> – принципи на действие 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Социални мрежи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0078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>
                <a:effectLst/>
              </a:rPr>
              <a:t>От кои компоненти се състои едно електронно интернет съобщение</a:t>
            </a:r>
            <a:r>
              <a:rPr lang="ru-RU" dirty="0" smtClean="0">
                <a:effectLst/>
              </a:rPr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b="0" dirty="0">
                <a:effectLst/>
              </a:rPr>
              <a:t>плик и тяло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b="0" dirty="0" smtClean="0"/>
              <a:t>заглавие и тяло</a:t>
            </a:r>
            <a:endParaRPr lang="en-US" b="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b="0" dirty="0" smtClean="0"/>
              <a:t>всяко от гореизброените</a:t>
            </a:r>
            <a:endParaRPr lang="en-US" b="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b="0" dirty="0" smtClean="0"/>
              <a:t>нито едно от гореизброените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Компютърни програми (софтуер)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програми (софтуер</a:t>
            </a:r>
            <a:r>
              <a:rPr lang="bg-BG" dirty="0" smtClean="0"/>
              <a:t>)</a:t>
            </a:r>
          </a:p>
          <a:p>
            <a:pPr lvl="2"/>
            <a:r>
              <a:rPr lang="bg-BG" dirty="0" smtClean="0"/>
              <a:t>Същност</a:t>
            </a:r>
            <a:r>
              <a:rPr lang="bg-BG" dirty="0"/>
              <a:t>, функции, </a:t>
            </a:r>
            <a:r>
              <a:rPr lang="bg-BG" dirty="0" smtClean="0"/>
              <a:t>класифициране</a:t>
            </a:r>
          </a:p>
          <a:p>
            <a:pPr lvl="2"/>
            <a:r>
              <a:rPr lang="bg-BG" dirty="0" smtClean="0"/>
              <a:t>Създаване</a:t>
            </a:r>
          </a:p>
          <a:p>
            <a:pPr lvl="2"/>
            <a:r>
              <a:rPr lang="bg-BG" dirty="0" smtClean="0"/>
              <a:t>Начини </a:t>
            </a:r>
            <a:r>
              <a:rPr lang="bg-BG" dirty="0"/>
              <a:t>на използване (инсталиране, стартиране, деинсталиране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204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dirty="0">
                <a:effectLst/>
              </a:rPr>
              <a:t>Електронното интернет съобщение се състои от плик, заглание и тяло на съобщението. </a:t>
            </a:r>
            <a:endParaRPr lang="ru-RU" b="0" dirty="0" smtClean="0">
              <a:effectLst/>
            </a:endParaRPr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effectLst/>
                <a:hlinkClick r:id="rId2"/>
              </a:rPr>
              <a:t>http://en.wikipedia.org/wiki/Email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8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 (WWW)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Глобална информационна система </a:t>
            </a:r>
            <a:r>
              <a:rPr lang="en-US" dirty="0"/>
              <a:t>World Wide Web</a:t>
            </a:r>
            <a:r>
              <a:rPr lang="bg-BG" dirty="0"/>
              <a:t> (</a:t>
            </a:r>
            <a:r>
              <a:rPr lang="en-US" dirty="0"/>
              <a:t>WWW</a:t>
            </a:r>
            <a:r>
              <a:rPr lang="bg-BG" dirty="0"/>
              <a:t>) – същност и </a:t>
            </a:r>
            <a:r>
              <a:rPr lang="bg-BG" dirty="0" smtClean="0"/>
              <a:t>функциониране</a:t>
            </a:r>
          </a:p>
          <a:p>
            <a:pPr lvl="1"/>
            <a:r>
              <a:rPr lang="bg-BG" dirty="0" smtClean="0"/>
              <a:t>Уеб сървъри и уеб браузъри</a:t>
            </a:r>
            <a:r>
              <a:rPr lang="bg-BG" dirty="0"/>
              <a:t>. Протокол </a:t>
            </a:r>
            <a:r>
              <a:rPr lang="en-US" dirty="0"/>
              <a:t>HTTP</a:t>
            </a:r>
            <a:r>
              <a:rPr lang="bg-BG" dirty="0"/>
              <a:t>, методи </a:t>
            </a:r>
            <a:r>
              <a:rPr lang="en-US" dirty="0"/>
              <a:t>GET </a:t>
            </a:r>
            <a:r>
              <a:rPr lang="bg-BG" dirty="0"/>
              <a:t>и </a:t>
            </a:r>
            <a:r>
              <a:rPr lang="en-US" dirty="0"/>
              <a:t>POST</a:t>
            </a:r>
            <a:r>
              <a:rPr lang="bg-BG" dirty="0"/>
              <a:t>. Хиперлинк технология</a:t>
            </a:r>
            <a:r>
              <a:rPr lang="en-US" dirty="0"/>
              <a:t> (</a:t>
            </a:r>
            <a:r>
              <a:rPr lang="bg-BG" dirty="0"/>
              <a:t>Интернет препратки</a:t>
            </a:r>
            <a:r>
              <a:rPr lang="bg-BG" dirty="0" smtClean="0"/>
              <a:t>)</a:t>
            </a:r>
          </a:p>
          <a:p>
            <a:pPr lvl="1"/>
            <a:r>
              <a:rPr lang="en-US" dirty="0" smtClean="0"/>
              <a:t>Web</a:t>
            </a:r>
            <a:r>
              <a:rPr lang="bg-BG" dirty="0" smtClean="0"/>
              <a:t> </a:t>
            </a:r>
            <a:r>
              <a:rPr lang="bg-BG" dirty="0"/>
              <a:t>страница – същност, предназначение, URL адрес и </a:t>
            </a:r>
            <a:r>
              <a:rPr lang="bg-BG" dirty="0" smtClean="0"/>
              <a:t>елементи</a:t>
            </a:r>
          </a:p>
          <a:p>
            <a:pPr lvl="1"/>
            <a:r>
              <a:rPr lang="bg-BG" dirty="0" smtClean="0"/>
              <a:t>Хостинг </a:t>
            </a:r>
            <a:r>
              <a:rPr lang="bg-BG" dirty="0"/>
              <a:t>на уеб </a:t>
            </a:r>
            <a:r>
              <a:rPr lang="bg-BG" dirty="0" smtClean="0"/>
              <a:t>сайтове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935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>
                <a:effectLst/>
              </a:rPr>
              <a:t>Кой е първият графичен уеб браузър</a:t>
            </a:r>
            <a:r>
              <a:rPr lang="ru-RU" dirty="0" smtClean="0">
                <a:effectLst/>
              </a:rPr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dirty="0">
                <a:effectLst/>
              </a:rPr>
              <a:t>Netscape Navigator</a:t>
            </a:r>
            <a:endParaRPr lang="en-US" b="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Internet Explorer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b="0" dirty="0" err="1" smtClean="0"/>
              <a:t>WorldWideWeb</a:t>
            </a:r>
            <a:endParaRPr lang="en-US" b="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Mosaic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819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9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b="0" dirty="0" smtClean="0">
                <a:effectLst/>
              </a:rPr>
              <a:t>През 1990 година Тим Бърнс-Лий създава първият графичен уеб браузър</a:t>
            </a:r>
            <a:r>
              <a:rPr lang="en-US" b="0" dirty="0" smtClean="0">
                <a:effectLst/>
              </a:rPr>
              <a:t> –</a:t>
            </a:r>
            <a:r>
              <a:rPr lang="en-US" b="0" dirty="0" err="1" smtClean="0">
                <a:effectLst/>
              </a:rPr>
              <a:t>WorldWideWeb</a:t>
            </a:r>
            <a:r>
              <a:rPr lang="bg-BG" b="0" dirty="0" smtClean="0">
                <a:effectLst/>
              </a:rPr>
              <a:t>. Браузърът в последствие бива преименуван на</a:t>
            </a:r>
            <a:r>
              <a:rPr lang="en-US" b="0" smtClean="0">
                <a:effectLst/>
              </a:rPr>
              <a:t> Nexus.</a:t>
            </a:r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://en.wikipedia.org/wiki/Web_browser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5565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Проектиране, дизайн, разработване и тестване на уеб </a:t>
            </a:r>
            <a:r>
              <a:rPr lang="bg-BG" dirty="0" smtClean="0"/>
              <a:t>сайтове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HTML тагове: вмъкване на форматиран текст, изображения, връзки (препратки), </a:t>
            </a:r>
            <a:r>
              <a:rPr lang="bg-BG" dirty="0" smtClean="0"/>
              <a:t>таблици</a:t>
            </a:r>
          </a:p>
          <a:p>
            <a:pPr lvl="1"/>
            <a:r>
              <a:rPr lang="bg-BG" dirty="0" smtClean="0"/>
              <a:t>Език </a:t>
            </a:r>
            <a:r>
              <a:rPr lang="bg-BG" dirty="0"/>
              <a:t>за стилизиране на уеб сайтове </a:t>
            </a:r>
            <a:r>
              <a:rPr lang="en-US" dirty="0" smtClean="0"/>
              <a:t>CSS</a:t>
            </a:r>
            <a:endParaRPr lang="bg-BG" dirty="0" smtClean="0"/>
          </a:p>
          <a:p>
            <a:pPr lvl="1"/>
            <a:r>
              <a:rPr lang="bg-BG" dirty="0"/>
              <a:t>Подравняване на съдържанието в уеб </a:t>
            </a:r>
            <a:r>
              <a:rPr lang="bg-BG" dirty="0" smtClean="0"/>
              <a:t>страница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02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</a:t>
            </a:r>
            <a:r>
              <a:rPr lang="en-US" dirty="0" smtClean="0"/>
              <a:t>CSS</a:t>
            </a:r>
            <a:r>
              <a:rPr lang="bg-BG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Характеристики на страница (фон, цвят, изображения, подравняване, заглавия на страници, кодировка на страници, </a:t>
            </a:r>
            <a:r>
              <a:rPr lang="en-US" dirty="0"/>
              <a:t>meta</a:t>
            </a:r>
            <a:r>
              <a:rPr lang="bg-BG" dirty="0"/>
              <a:t> тагове), параграфи, шрифтове, цветове, вмъкване на </a:t>
            </a:r>
            <a:r>
              <a:rPr lang="bg-BG" dirty="0" smtClean="0"/>
              <a:t>изображения</a:t>
            </a:r>
          </a:p>
          <a:p>
            <a:pPr lvl="1"/>
            <a:r>
              <a:rPr lang="bg-BG" dirty="0" smtClean="0"/>
              <a:t>Превръщане </a:t>
            </a:r>
            <a:r>
              <a:rPr lang="bg-BG" dirty="0"/>
              <a:t>на уеб дизайн (картинка) към уеб сайт. Системи за управление на </a:t>
            </a:r>
            <a:r>
              <a:rPr lang="bg-BG" dirty="0" smtClean="0"/>
              <a:t>съдържание</a:t>
            </a:r>
          </a:p>
          <a:p>
            <a:pPr lvl="1"/>
            <a:r>
              <a:rPr lang="bg-BG" dirty="0" smtClean="0"/>
              <a:t>Рамки </a:t>
            </a:r>
            <a:r>
              <a:rPr lang="bg-BG" dirty="0"/>
              <a:t>(</a:t>
            </a:r>
            <a:r>
              <a:rPr lang="en-US" dirty="0"/>
              <a:t>frames</a:t>
            </a:r>
            <a:r>
              <a:rPr lang="bg-BG" dirty="0"/>
              <a:t>). Навигация: прехвърляне на управлението в рамки (</a:t>
            </a:r>
            <a:r>
              <a:rPr lang="en-US" dirty="0"/>
              <a:t>frames</a:t>
            </a:r>
            <a:r>
              <a:rPr lang="bg-BG" dirty="0" smtClean="0"/>
              <a:t>)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525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Какво </a:t>
            </a:r>
            <a:r>
              <a:rPr lang="bg-BG" dirty="0"/>
              <a:t>е </a:t>
            </a:r>
            <a:r>
              <a:rPr lang="en-US" dirty="0" smtClean="0"/>
              <a:t>LESS?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b="0" dirty="0" smtClean="0"/>
              <a:t>Концепция </a:t>
            </a:r>
            <a:r>
              <a:rPr lang="ru-RU" b="0" dirty="0"/>
              <a:t>шаблони за </a:t>
            </a:r>
            <a:r>
              <a:rPr lang="ru-RU" b="0" dirty="0" smtClean="0"/>
              <a:t>дизайн</a:t>
            </a:r>
            <a:endParaRPr lang="en-US" b="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b="0" dirty="0"/>
              <a:t>Динамичен език, разширение на CSS</a:t>
            </a:r>
            <a:endParaRPr lang="en-US" b="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b="0" dirty="0"/>
              <a:t>JavaScript среда за разработка с отворен код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b="0" dirty="0"/>
              <a:t>Унифициран език за моделиране</a:t>
            </a:r>
          </a:p>
          <a:p>
            <a:pPr marL="357188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LESS (The Dynamic </a:t>
            </a:r>
            <a:r>
              <a:rPr lang="en-US" dirty="0" err="1"/>
              <a:t>Stylesheet</a:t>
            </a:r>
            <a:r>
              <a:rPr lang="en-US" dirty="0"/>
              <a:t> Language) e </a:t>
            </a:r>
            <a:r>
              <a:rPr lang="bg-BG" dirty="0"/>
              <a:t>разширение на </a:t>
            </a:r>
            <a:r>
              <a:rPr lang="en-US" dirty="0"/>
              <a:t>CSS ,</a:t>
            </a:r>
            <a:r>
              <a:rPr lang="bg-BG" dirty="0"/>
              <a:t>което използва </a:t>
            </a:r>
            <a:r>
              <a:rPr lang="ru-RU" dirty="0"/>
              <a:t>променливи, вложени селектори, функции и др. LESS работи и на сървърната и на клиентски - ориентираната част от системата.</a:t>
            </a:r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http://en.wikipedia.org/wiki/LESS_(stylesheet_language</a:t>
            </a:r>
            <a:r>
              <a:rPr lang="en-US" sz="2800" dirty="0" smtClean="0">
                <a:hlinkClick r:id="rId2"/>
              </a:rPr>
              <a:t>)</a:t>
            </a:r>
            <a:endParaRPr lang="en-US" sz="2800" dirty="0" smtClean="0"/>
          </a:p>
          <a:p>
            <a:pPr lvl="1"/>
            <a:r>
              <a:rPr lang="en-US" sz="2800" dirty="0">
                <a:hlinkClick r:id="rId3"/>
              </a:rPr>
              <a:t>http://lesscss.org/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>
                <a:effectLst/>
              </a:rPr>
              <a:t>Кои са някои от етапите в развитието на софтуера</a:t>
            </a:r>
            <a:r>
              <a:rPr lang="ru-RU" dirty="0" smtClean="0">
                <a:effectLst/>
              </a:rPr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dirty="0"/>
              <a:t>Alpha, Beta, Gamma</a:t>
            </a:r>
            <a:endParaRPr lang="en-US" b="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dirty="0"/>
              <a:t>Pre-alpha, Gamma, Release candidate</a:t>
            </a:r>
            <a:endParaRPr lang="en-US" b="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dirty="0"/>
              <a:t>Pre-beta, Alpha, General availability</a:t>
            </a:r>
            <a:endParaRPr lang="en-US" b="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dirty="0"/>
              <a:t>Alpha, Beta, General </a:t>
            </a:r>
            <a:r>
              <a:rPr lang="en-US" b="0" dirty="0" smtClean="0"/>
              <a:t>availability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3962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0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70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Скриптови езици за програмиране в </a:t>
            </a:r>
            <a:r>
              <a:rPr lang="bg-BG" sz="2800" dirty="0" smtClean="0"/>
              <a:t>Интернет: </a:t>
            </a:r>
            <a:r>
              <a:rPr lang="en-US" sz="2800" dirty="0"/>
              <a:t>JavaScript</a:t>
            </a:r>
            <a:r>
              <a:rPr lang="bg-BG" sz="2800" dirty="0"/>
              <a:t>, </a:t>
            </a:r>
            <a:r>
              <a:rPr lang="en-US" sz="2800" dirty="0"/>
              <a:t>Perl</a:t>
            </a:r>
            <a:r>
              <a:rPr lang="bg-BG" sz="2800" dirty="0"/>
              <a:t>, </a:t>
            </a:r>
            <a:r>
              <a:rPr lang="en-US" sz="2800" dirty="0"/>
              <a:t>VBScript</a:t>
            </a:r>
            <a:r>
              <a:rPr lang="bg-BG" sz="2800" dirty="0"/>
              <a:t>. Общи сведения за </a:t>
            </a:r>
            <a:r>
              <a:rPr lang="en-US" sz="2800" dirty="0"/>
              <a:t>JavaScript</a:t>
            </a:r>
            <a:r>
              <a:rPr lang="bg-BG" sz="2800" dirty="0"/>
              <a:t>. Типове данни. Променливи. Оператор за присвояване. Операции и изрази. Условен оператор. Оператори за цикъл. Функции в </a:t>
            </a:r>
            <a:r>
              <a:rPr lang="en-US" sz="2800" dirty="0"/>
              <a:t>JavaScript</a:t>
            </a:r>
            <a:r>
              <a:rPr lang="bg-BG" sz="2800" dirty="0"/>
              <a:t>. Обекти в </a:t>
            </a:r>
            <a:r>
              <a:rPr lang="en-US" sz="2800" dirty="0"/>
              <a:t>JavaScript</a:t>
            </a:r>
            <a:r>
              <a:rPr lang="bg-BG" sz="2800" dirty="0"/>
              <a:t>. Масиви. Класове </a:t>
            </a:r>
            <a:r>
              <a:rPr lang="en-US" sz="2800" dirty="0"/>
              <a:t>Date, Math</a:t>
            </a:r>
            <a:r>
              <a:rPr lang="bg-BG" sz="2800" dirty="0"/>
              <a:t>. Обекти</a:t>
            </a:r>
            <a:r>
              <a:rPr lang="en-US" sz="2800" dirty="0"/>
              <a:t> document, window, navigator.</a:t>
            </a:r>
            <a:r>
              <a:rPr lang="bg-BG" sz="2800" dirty="0"/>
              <a:t> Събития в </a:t>
            </a:r>
            <a:r>
              <a:rPr lang="en-US" sz="2800" dirty="0"/>
              <a:t>JavaScript</a:t>
            </a:r>
            <a:r>
              <a:rPr lang="bg-BG" sz="2800" dirty="0"/>
              <a:t>. Обектен модел </a:t>
            </a:r>
            <a:r>
              <a:rPr lang="en-US" sz="2800" dirty="0"/>
              <a:t>DOM</a:t>
            </a:r>
            <a:r>
              <a:rPr lang="bg-BG" sz="2800" dirty="0"/>
              <a:t> и манипулация с </a:t>
            </a:r>
            <a:r>
              <a:rPr lang="en-US" sz="2800" dirty="0"/>
              <a:t>JavaScript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017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Кой от изброените езици не е език  за обектно ориентирано програмиране?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C#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C++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PHP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Bash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Java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Python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3962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9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Bash </a:t>
            </a:r>
            <a:r>
              <a:rPr lang="bg-BG" dirty="0" smtClean="0"/>
              <a:t>е скриптов език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http://en.wikipedia.org/wiki/Bash_(Unix_shell)</a:t>
            </a:r>
            <a:endParaRPr lang="en-US" sz="2800" dirty="0" smtClean="0"/>
          </a:p>
          <a:p>
            <a:pPr marL="357188" lvl="1" indent="0">
              <a:buNone/>
            </a:pP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Екип Уилям Шекспир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4343400" cy="5791200"/>
          </a:xfrm>
        </p:spPr>
        <p:txBody>
          <a:bodyPr/>
          <a:lstStyle/>
          <a:p>
            <a:r>
              <a:rPr lang="bg-BG" dirty="0" smtClean="0"/>
              <a:t>Цветомир Шавель</a:t>
            </a:r>
          </a:p>
          <a:p>
            <a:r>
              <a:rPr lang="bg-BG" dirty="0"/>
              <a:t>Лилия Костова</a:t>
            </a:r>
          </a:p>
          <a:p>
            <a:r>
              <a:rPr lang="bg-BG" dirty="0" smtClean="0"/>
              <a:t>Любомир Димитров</a:t>
            </a:r>
          </a:p>
          <a:p>
            <a:r>
              <a:rPr lang="bg-BG" dirty="0"/>
              <a:t>Яна Янкова</a:t>
            </a:r>
            <a:endParaRPr lang="en-US" dirty="0"/>
          </a:p>
          <a:p>
            <a:r>
              <a:rPr lang="bg-BG" dirty="0" smtClean="0"/>
              <a:t>Мартин </a:t>
            </a:r>
            <a:r>
              <a:rPr lang="bg-BG" dirty="0" smtClean="0"/>
              <a:t>Христов</a:t>
            </a:r>
            <a:endParaRPr lang="en-US" dirty="0" smtClean="0"/>
          </a:p>
          <a:p>
            <a:r>
              <a:rPr lang="bg-BG" smtClean="0"/>
              <a:t>Николай Цонев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0" y="914400"/>
            <a:ext cx="4343400" cy="464820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Михаил Ваков</a:t>
            </a:r>
          </a:p>
          <a:p>
            <a:r>
              <a:rPr lang="bg-BG" dirty="0"/>
              <a:t>Димитър Костов</a:t>
            </a:r>
          </a:p>
          <a:p>
            <a:r>
              <a:rPr lang="bg-BG" dirty="0"/>
              <a:t>Младен Младенов</a:t>
            </a:r>
          </a:p>
          <a:p>
            <a:r>
              <a:rPr lang="bg-BG" dirty="0"/>
              <a:t>Георги </a:t>
            </a:r>
            <a:r>
              <a:rPr lang="bg-BG" dirty="0" smtClean="0"/>
              <a:t>Илков</a:t>
            </a:r>
          </a:p>
          <a:p>
            <a:r>
              <a:rPr lang="bg-BG" dirty="0" smtClean="0"/>
              <a:t>Радко Иванов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03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effectLst/>
                <a:hlinkClick r:id="rId2"/>
              </a:rPr>
              <a:t>http://</a:t>
            </a:r>
            <a:r>
              <a:rPr lang="en-US" sz="2800" dirty="0" smtClean="0">
                <a:effectLst/>
                <a:hlinkClick r:id="rId2"/>
              </a:rPr>
              <a:t>en.wikipedia.org/wiki/Software_release_life_cycle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8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5446</TotalTime>
  <Words>3242</Words>
  <Application>Microsoft Office PowerPoint</Application>
  <PresentationFormat>On-screen Show (4:3)</PresentationFormat>
  <Paragraphs>454</Paragraphs>
  <Slides>84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Telerik Academy</vt:lpstr>
      <vt:lpstr>Тренировъчен тест по информационни технологии</vt:lpstr>
      <vt:lpstr>Компютърни системи</vt:lpstr>
      <vt:lpstr>Компютърни системи (хардуер)</vt:lpstr>
      <vt:lpstr>Въпрос</vt:lpstr>
      <vt:lpstr>Отговор</vt:lpstr>
      <vt:lpstr>Софтуерни системи</vt:lpstr>
      <vt:lpstr>Компютърни програми (софтуер)</vt:lpstr>
      <vt:lpstr>Въпрос</vt:lpstr>
      <vt:lpstr>Отговор</vt:lpstr>
      <vt:lpstr>Работа с компютърни системи и програми</vt:lpstr>
      <vt:lpstr>Работа с компютърни програми</vt:lpstr>
      <vt:lpstr>Въпрос</vt:lpstr>
      <vt:lpstr>Отговор</vt:lpstr>
      <vt:lpstr>Пренос на данни и бройни системи</vt:lpstr>
      <vt:lpstr>Пренос на данни. Бройни системи</vt:lpstr>
      <vt:lpstr>Въпрос</vt:lpstr>
      <vt:lpstr>Отговор</vt:lpstr>
      <vt:lpstr>Операционни системи</vt:lpstr>
      <vt:lpstr>Операционни системи</vt:lpstr>
      <vt:lpstr>Въпрос</vt:lpstr>
      <vt:lpstr>Отговор</vt:lpstr>
      <vt:lpstr>Софтуерно инженерство</vt:lpstr>
      <vt:lpstr>Софтуерно инженерство</vt:lpstr>
      <vt:lpstr>Въпрос</vt:lpstr>
      <vt:lpstr>Отговор</vt:lpstr>
      <vt:lpstr>Компресиране на данни</vt:lpstr>
      <vt:lpstr>Компресиране на данни</vt:lpstr>
      <vt:lpstr>Въпрос</vt:lpstr>
      <vt:lpstr>Отговор</vt:lpstr>
      <vt:lpstr>Текстообработка</vt:lpstr>
      <vt:lpstr>Текстообработка</vt:lpstr>
      <vt:lpstr>Текстообработка (2)</vt:lpstr>
      <vt:lpstr>Въпрос</vt:lpstr>
      <vt:lpstr>Отговор</vt:lpstr>
      <vt:lpstr>Компютърна графика</vt:lpstr>
      <vt:lpstr>Компютърна графика</vt:lpstr>
      <vt:lpstr>Въпрос</vt:lpstr>
      <vt:lpstr>Отговор</vt:lpstr>
      <vt:lpstr>Бази от данни</vt:lpstr>
      <vt:lpstr>Бази от данни</vt:lpstr>
      <vt:lpstr>Въпрос</vt:lpstr>
      <vt:lpstr>Отговор</vt:lpstr>
      <vt:lpstr>Информационни системи</vt:lpstr>
      <vt:lpstr>Информационни системи</vt:lpstr>
      <vt:lpstr>Въпрос</vt:lpstr>
      <vt:lpstr>Отговор</vt:lpstr>
      <vt:lpstr>Сигурност и защита на информацията</vt:lpstr>
      <vt:lpstr>Сигурност и защита на информацията</vt:lpstr>
      <vt:lpstr>Въпрос</vt:lpstr>
      <vt:lpstr>Отговор</vt:lpstr>
      <vt:lpstr>Презентационни системи</vt:lpstr>
      <vt:lpstr>Презентационни системи</vt:lpstr>
      <vt:lpstr>Въпрос</vt:lpstr>
      <vt:lpstr>Отговор</vt:lpstr>
      <vt:lpstr>Мултимедия</vt:lpstr>
      <vt:lpstr>Мултимедия</vt:lpstr>
      <vt:lpstr>Въпрос</vt:lpstr>
      <vt:lpstr>Отговор</vt:lpstr>
      <vt:lpstr>Компютърни мрежи</vt:lpstr>
      <vt:lpstr>Компютърни мрежи</vt:lpstr>
      <vt:lpstr>Въпрос</vt:lpstr>
      <vt:lpstr>Отговор</vt:lpstr>
      <vt:lpstr>Устройство на Интернет</vt:lpstr>
      <vt:lpstr>Устройство на Интернет</vt:lpstr>
      <vt:lpstr>Въпрос</vt:lpstr>
      <vt:lpstr>Отговор</vt:lpstr>
      <vt:lpstr>Електронна комуникация</vt:lpstr>
      <vt:lpstr>Електронна комуникация</vt:lpstr>
      <vt:lpstr>Въпрос</vt:lpstr>
      <vt:lpstr>Отговор</vt:lpstr>
      <vt:lpstr>World Wide Web (WWW)</vt:lpstr>
      <vt:lpstr>World Wide Web (WWW)</vt:lpstr>
      <vt:lpstr>Въпрос</vt:lpstr>
      <vt:lpstr>Отговор</vt:lpstr>
      <vt:lpstr>Уеб дизайн, HTML, CSS</vt:lpstr>
      <vt:lpstr>Уеб дизайн, HTML, CSS</vt:lpstr>
      <vt:lpstr>Уеб дизайн, HTML, CSS (2)</vt:lpstr>
      <vt:lpstr>Въпрос</vt:lpstr>
      <vt:lpstr>Отговор</vt:lpstr>
      <vt:lpstr>JavaScript</vt:lpstr>
      <vt:lpstr>JavaScript</vt:lpstr>
      <vt:lpstr>Въпрос</vt:lpstr>
      <vt:lpstr>Отговор</vt:lpstr>
      <vt:lpstr>Екип Уилям Шекспир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Lubo</cp:lastModifiedBy>
  <cp:revision>581</cp:revision>
  <dcterms:created xsi:type="dcterms:W3CDTF">2007-12-08T16:03:35Z</dcterms:created>
  <dcterms:modified xsi:type="dcterms:W3CDTF">2013-11-28T20:16:15Z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